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sldIdLst>
    <p:sldId id="311" r:id="rId5"/>
    <p:sldId id="672" r:id="rId6"/>
    <p:sldId id="684" r:id="rId7"/>
    <p:sldId id="682" r:id="rId8"/>
    <p:sldId id="270" r:id="rId9"/>
    <p:sldId id="260" r:id="rId10"/>
    <p:sldId id="262" r:id="rId11"/>
    <p:sldId id="286" r:id="rId12"/>
    <p:sldId id="265" r:id="rId13"/>
    <p:sldId id="652" r:id="rId14"/>
    <p:sldId id="683" r:id="rId15"/>
    <p:sldId id="272" r:id="rId16"/>
    <p:sldId id="273" r:id="rId17"/>
    <p:sldId id="274" r:id="rId18"/>
    <p:sldId id="670" r:id="rId19"/>
    <p:sldId id="294" r:id="rId20"/>
    <p:sldId id="284" r:id="rId21"/>
    <p:sldId id="279" r:id="rId22"/>
    <p:sldId id="676" r:id="rId23"/>
    <p:sldId id="674" r:id="rId24"/>
    <p:sldId id="290" r:id="rId25"/>
    <p:sldId id="640" r:id="rId26"/>
  </p:sldIdLst>
  <p:sldSz cx="12161838" cy="6858000"/>
  <p:notesSz cx="7026275" cy="9312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811A12-4A59-4CEC-BACD-0600D5342D68}">
          <p14:sldIdLst>
            <p14:sldId id="311"/>
            <p14:sldId id="672"/>
            <p14:sldId id="684"/>
            <p14:sldId id="682"/>
            <p14:sldId id="270"/>
            <p14:sldId id="260"/>
            <p14:sldId id="262"/>
            <p14:sldId id="286"/>
            <p14:sldId id="265"/>
            <p14:sldId id="652"/>
            <p14:sldId id="683"/>
            <p14:sldId id="272"/>
            <p14:sldId id="273"/>
            <p14:sldId id="274"/>
            <p14:sldId id="670"/>
            <p14:sldId id="294"/>
            <p14:sldId id="284"/>
            <p14:sldId id="279"/>
            <p14:sldId id="676"/>
            <p14:sldId id="674"/>
            <p14:sldId id="290"/>
            <p14:sldId id="6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23">
          <p15:clr>
            <a:srgbClr val="A4A3A4"/>
          </p15:clr>
        </p15:guide>
        <p15:guide id="4" pos="3831">
          <p15:clr>
            <a:srgbClr val="A4A3A4"/>
          </p15:clr>
        </p15:guide>
        <p15:guide id="5" orient="horz" pos="3707">
          <p15:clr>
            <a:srgbClr val="A4A3A4"/>
          </p15:clr>
        </p15:guide>
        <p15:guide id="6" pos="455">
          <p15:clr>
            <a:srgbClr val="A4A3A4"/>
          </p15:clr>
        </p15:guide>
        <p15:guide id="7" pos="411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Chandler" initials="KC" lastIdx="1" clrIdx="0">
    <p:extLst>
      <p:ext uri="{19B8F6BF-5375-455C-9EA6-DF929625EA0E}">
        <p15:presenceInfo xmlns:p15="http://schemas.microsoft.com/office/powerpoint/2012/main" userId="S::kchandler@epsilonsystems.com::bf2025d3-4bb7-44bc-8a73-fd65b9a8e7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78E"/>
    <a:srgbClr val="11568C"/>
    <a:srgbClr val="F4F4F4"/>
    <a:srgbClr val="D8D8D8"/>
    <a:srgbClr val="909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" y="924"/>
      </p:cViewPr>
      <p:guideLst>
        <p:guide orient="horz" pos="2160"/>
        <p:guide pos="2880"/>
        <p:guide orient="horz" pos="923"/>
        <p:guide pos="3831"/>
        <p:guide orient="horz" pos="3707"/>
        <p:guide pos="455"/>
        <p:guide pos="41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/>
          <a:lstStyle>
            <a:lvl1pPr algn="r">
              <a:defRPr sz="1200"/>
            </a:lvl1pPr>
          </a:lstStyle>
          <a:p>
            <a:fld id="{12841A3E-4A69-4BFF-B298-1F711E7E1B36}" type="datetimeFigureOut">
              <a:rPr lang="en-US" smtClean="0"/>
              <a:t>7/6/2023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698500"/>
            <a:ext cx="6194425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60" tIns="46680" rIns="93360" bIns="466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8" y="4423331"/>
            <a:ext cx="5621020" cy="4190524"/>
          </a:xfrm>
          <a:prstGeom prst="rect">
            <a:avLst/>
          </a:prstGeom>
        </p:spPr>
        <p:txBody>
          <a:bodyPr vert="horz" lIns="93360" tIns="46680" rIns="93360" bIns="466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60" tIns="46680" rIns="93360" bIns="46680" rtlCol="0" anchor="b"/>
          <a:lstStyle>
            <a:lvl1pPr algn="r">
              <a:defRPr sz="1200"/>
            </a:lvl1pPr>
          </a:lstStyle>
          <a:p>
            <a:fld id="{ED0E5A20-A57B-4E4C-82AF-912F54134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graphic backgrounds can be created for use by various divisions, or for particular clients, as needed. Contact Lisa </a:t>
            </a:r>
            <a:r>
              <a:rPr lang="en-US" dirty="0" err="1"/>
              <a:t>Ricciardulli</a:t>
            </a:r>
            <a:r>
              <a:rPr lang="en-US" dirty="0"/>
              <a:t> – lricciardulli@epsilonsystems</a:t>
            </a:r>
            <a:r>
              <a:rPr lang="en-US"/>
              <a:t>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E5A20-A57B-4E4C-82AF-912F54134B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66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E5A20-A57B-4E4C-82AF-912F54134B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0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Updated 5/25/22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E5A20-A57B-4E4C-82AF-912F54134B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579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E5A20-A57B-4E4C-82AF-912F54134B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1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0E5A20-A57B-4E4C-82AF-912F54134B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9C8E75-F683-4992-8E1A-C1637262EB7C}"/>
              </a:ext>
            </a:extLst>
          </p:cNvPr>
          <p:cNvSpPr/>
          <p:nvPr userDrawn="1"/>
        </p:nvSpPr>
        <p:spPr>
          <a:xfrm>
            <a:off x="0" y="4797846"/>
            <a:ext cx="12161838" cy="2060154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3AF635-3F8E-41C8-8541-C052356D73DF}"/>
              </a:ext>
            </a:extLst>
          </p:cNvPr>
          <p:cNvSpPr/>
          <p:nvPr userDrawn="1"/>
        </p:nvSpPr>
        <p:spPr>
          <a:xfrm>
            <a:off x="0" y="0"/>
            <a:ext cx="12161838" cy="4797846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E9C334-0CAD-491B-BD6C-46FD8663A0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4004" y="5007498"/>
            <a:ext cx="2275395" cy="12014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A9A069-7E76-453A-82CE-5D37A7CC1485}"/>
              </a:ext>
            </a:extLst>
          </p:cNvPr>
          <p:cNvSpPr txBox="1"/>
          <p:nvPr userDrawn="1"/>
        </p:nvSpPr>
        <p:spPr>
          <a:xfrm>
            <a:off x="9628004" y="6363101"/>
            <a:ext cx="21178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Roboto Condensed Light" panose="02000000000000000000" pitchFamily="2" charset="0"/>
                <a:cs typeface="Roboto Condensed Light" panose="02000000000000000000" pitchFamily="2" charset="0"/>
              </a:rPr>
              <a:t>A 100% Employee-Owned Company</a:t>
            </a:r>
          </a:p>
        </p:txBody>
      </p:sp>
    </p:spTree>
    <p:extLst>
      <p:ext uri="{BB962C8B-B14F-4D97-AF65-F5344CB8AC3E}">
        <p14:creationId xmlns:p14="http://schemas.microsoft.com/office/powerpoint/2010/main" val="189488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947" y="6548582"/>
            <a:ext cx="439891" cy="30941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185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ubhead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737360"/>
            <a:ext cx="11393244" cy="46386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/>
          <a:lstStyle>
            <a:lvl1pPr algn="r">
              <a:defRPr b="0" baseline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21947" y="6548582"/>
            <a:ext cx="439891" cy="30941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1E271-C92B-4980-87BE-3C10E6F41DFC}"/>
              </a:ext>
            </a:extLst>
          </p:cNvPr>
          <p:cNvSpPr/>
          <p:nvPr userDrawn="1"/>
        </p:nvSpPr>
        <p:spPr>
          <a:xfrm>
            <a:off x="0" y="1156770"/>
            <a:ext cx="12161838" cy="459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04D285-11ED-4A28-9C24-765F3EBEE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687" y="1134468"/>
            <a:ext cx="11393243" cy="45989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i="1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729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697" y="1280159"/>
            <a:ext cx="5577840" cy="5120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472" y="1280159"/>
            <a:ext cx="5577840" cy="512064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7598451-CC22-4EA6-94A2-FB3A60C767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45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701" y="1173597"/>
            <a:ext cx="5577840" cy="63976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01" y="1813358"/>
            <a:ext cx="5577840" cy="4619339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6206" y="1173597"/>
            <a:ext cx="5577840" cy="6397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 b="0" i="1" dirty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6206" y="1813359"/>
            <a:ext cx="5577840" cy="46193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B10D214-D503-47C3-AEF0-F7C8B5E7A45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21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702" y="1616667"/>
            <a:ext cx="5577840" cy="558207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02" y="2174875"/>
            <a:ext cx="5577840" cy="423655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2476" y="1616667"/>
            <a:ext cx="5577840" cy="5582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1800" b="1" i="0" dirty="0">
                <a:latin typeface="+mn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2476" y="2174874"/>
            <a:ext cx="5577840" cy="423655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EA7660-8A1C-4FFA-A715-D764638D8EFC}"/>
              </a:ext>
            </a:extLst>
          </p:cNvPr>
          <p:cNvSpPr/>
          <p:nvPr userDrawn="1"/>
        </p:nvSpPr>
        <p:spPr>
          <a:xfrm>
            <a:off x="0" y="1156770"/>
            <a:ext cx="12161838" cy="4598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62C5D39-ED7D-4F4A-8C36-2AEBABEBA82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8092" y="1134468"/>
            <a:ext cx="11201400" cy="459898"/>
          </a:xfrm>
        </p:spPr>
        <p:txBody>
          <a:bodyPr anchor="b">
            <a:noAutofit/>
          </a:bodyPr>
          <a:lstStyle>
            <a:lvl1pPr marL="0" indent="0">
              <a:buNone/>
              <a:defRPr sz="2400" b="0" i="1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8B13710-4A1F-416C-844A-530737BC234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81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E694F4-9531-43FB-A656-C9E3E4D8D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20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167A2B-B45B-4CF2-809B-6B4ABB637A46}"/>
              </a:ext>
            </a:extLst>
          </p:cNvPr>
          <p:cNvSpPr/>
          <p:nvPr userDrawn="1"/>
        </p:nvSpPr>
        <p:spPr>
          <a:xfrm>
            <a:off x="0" y="0"/>
            <a:ext cx="12161838" cy="6858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0B2AC-374F-4546-882B-8047E97AC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13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616546-4AF3-476D-A70F-3EF605E2939B}"/>
              </a:ext>
            </a:extLst>
          </p:cNvPr>
          <p:cNvSpPr/>
          <p:nvPr userDrawn="1"/>
        </p:nvSpPr>
        <p:spPr>
          <a:xfrm>
            <a:off x="0" y="1156770"/>
            <a:ext cx="12161838" cy="570123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61838" cy="1156772"/>
          </a:xfrm>
          <a:prstGeom prst="rect">
            <a:avLst/>
          </a:prstGeom>
          <a:gradFill>
            <a:gsLst>
              <a:gs pos="0">
                <a:srgbClr val="D8D8D8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646" y="-1"/>
            <a:ext cx="11201400" cy="1156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0802" y="1366092"/>
            <a:ext cx="11393244" cy="5101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10109" y="6548582"/>
            <a:ext cx="551729" cy="3094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fld id="{9EA51DAC-3F90-4AAD-A1AF-FE7171D4A59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 txBox="1">
            <a:spLocks/>
          </p:cNvSpPr>
          <p:nvPr/>
        </p:nvSpPr>
        <p:spPr>
          <a:xfrm>
            <a:off x="436376" y="6508028"/>
            <a:ext cx="5820703" cy="3094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Company Proprietary - The information contained in this presentation is not to be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copied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distributed, or used in any other way without the prior written authorization of Epsilon Systems Solutions, Inc.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D52853-2DF9-4C5E-B05A-ACC577A4684C}"/>
              </a:ext>
            </a:extLst>
          </p:cNvPr>
          <p:cNvSpPr/>
          <p:nvPr userDrawn="1"/>
        </p:nvSpPr>
        <p:spPr>
          <a:xfrm>
            <a:off x="517793" y="99152"/>
            <a:ext cx="85743" cy="914400"/>
          </a:xfrm>
          <a:prstGeom prst="rect">
            <a:avLst/>
          </a:prstGeom>
          <a:solidFill>
            <a:srgbClr val="0F5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C5A2A1B-E963-4941-A28F-13E33CD6D5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081097" y="6548582"/>
            <a:ext cx="1719072" cy="309418"/>
          </a:xfrm>
          <a:prstGeom prst="rect">
            <a:avLst/>
          </a:prstGeom>
        </p:spPr>
        <p:txBody>
          <a:bodyPr anchor="ctr" anchorCtr="0"/>
          <a:lstStyle>
            <a:lvl1pPr algn="r">
              <a:defRPr sz="1050" b="0" baseline="0">
                <a:solidFill>
                  <a:srgbClr val="0F578E"/>
                </a:solidFill>
                <a:latin typeface="Arial Narrow" panose="020B0606020202030204" pitchFamily="34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/>
              <a:t>www.epsilonsystems.com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64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2" r:id="rId4"/>
    <p:sldLayoutId id="2147483653" r:id="rId5"/>
    <p:sldLayoutId id="2147483657" r:id="rId6"/>
    <p:sldLayoutId id="2147483654" r:id="rId7"/>
    <p:sldLayoutId id="2147483655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 Narrow" panose="020B0606020202030204" pitchFamily="34" charset="0"/>
          <a:ea typeface="Roboto Condensed Light" panose="02000000000000000000" pitchFamily="2" charset="0"/>
          <a:cs typeface="Roboto Condensed Light" panose="02000000000000000000" pitchFamily="2" charset="0"/>
        </a:defRPr>
      </a:lvl1pPr>
    </p:titleStyle>
    <p:bodyStyle>
      <a:lvl1pPr marL="230188" indent="-230188" algn="l" defTabSz="914400" rtl="0" eaLnBrk="1" latinLnBrk="0" hangingPunct="1">
        <a:spcBef>
          <a:spcPts val="900"/>
        </a:spcBef>
        <a:buClr>
          <a:srgbClr val="0F578E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61963" indent="-227013" algn="l" defTabSz="914400" rtl="0" eaLnBrk="1" latinLnBrk="0" hangingPunct="1">
        <a:spcBef>
          <a:spcPts val="600"/>
        </a:spcBef>
        <a:buClr>
          <a:srgbClr val="0F578E"/>
        </a:buClr>
        <a:buFont typeface="Open Sans" panose="020B0606030504020204" pitchFamily="34" charset="0"/>
        <a:buChar char="-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82625" indent="-228600" algn="l" defTabSz="914400" rtl="0" eaLnBrk="1" latinLnBrk="0" hangingPunct="1">
        <a:spcBef>
          <a:spcPts val="600"/>
        </a:spcBef>
        <a:buClr>
          <a:srgbClr val="0F578E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915988" indent="-228600" algn="l" defTabSz="914400" rtl="0" eaLnBrk="1" latinLnBrk="0" hangingPunct="1">
        <a:spcBef>
          <a:spcPts val="600"/>
        </a:spcBef>
        <a:buClr>
          <a:srgbClr val="0F578E"/>
        </a:buClr>
        <a:buFont typeface="Open Sans" panose="020B0606030504020204" pitchFamily="34" charset="0"/>
        <a:buChar char="-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143000" indent="-228600" algn="l" defTabSz="914400" rtl="0" eaLnBrk="1" latinLnBrk="0" hangingPunct="1">
        <a:spcBef>
          <a:spcPts val="600"/>
        </a:spcBef>
        <a:buClr>
          <a:srgbClr val="0F578E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0" userDrawn="1">
          <p15:clr>
            <a:srgbClr val="F26B43"/>
          </p15:clr>
        </p15:guide>
        <p15:guide id="3" pos="3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E20BC-8CE0-48E2-8063-9E92DDC22C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4391" r="4388" b="3934"/>
          <a:stretch/>
        </p:blipFill>
        <p:spPr>
          <a:xfrm>
            <a:off x="0" y="0"/>
            <a:ext cx="12161838" cy="4823791"/>
          </a:xfrm>
          <a:prstGeom prst="rect">
            <a:avLst/>
          </a:prstGeom>
        </p:spPr>
      </p:pic>
      <p:sp>
        <p:nvSpPr>
          <p:cNvPr id="7" name="Title 12">
            <a:extLst>
              <a:ext uri="{FF2B5EF4-FFF2-40B4-BE49-F238E27FC236}">
                <a16:creationId xmlns:a16="http://schemas.microsoft.com/office/drawing/2014/main" id="{2EB057DB-81E5-44EA-899C-7A4F8E8CA06D}"/>
              </a:ext>
            </a:extLst>
          </p:cNvPr>
          <p:cNvSpPr txBox="1">
            <a:spLocks/>
          </p:cNvSpPr>
          <p:nvPr/>
        </p:nvSpPr>
        <p:spPr>
          <a:xfrm>
            <a:off x="612646" y="1388124"/>
            <a:ext cx="4576300" cy="182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r>
              <a:rPr lang="en-US" sz="3600" dirty="0">
                <a:latin typeface="+mj-lt"/>
              </a:rPr>
              <a:t>Epsilon Systems: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Where Our Innovations </a:t>
            </a:r>
            <a:br>
              <a:rPr lang="en-US" sz="3600" dirty="0">
                <a:latin typeface="+mj-lt"/>
              </a:rPr>
            </a:br>
            <a:r>
              <a:rPr lang="en-US" sz="3600" dirty="0">
                <a:latin typeface="+mj-lt"/>
              </a:rPr>
              <a:t>Become Your Solutions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900BA4-A7F5-4863-AEF6-111C6D1ABB70}"/>
              </a:ext>
            </a:extLst>
          </p:cNvPr>
          <p:cNvSpPr/>
          <p:nvPr/>
        </p:nvSpPr>
        <p:spPr>
          <a:xfrm>
            <a:off x="506776" y="1509312"/>
            <a:ext cx="85743" cy="1463040"/>
          </a:xfrm>
          <a:prstGeom prst="rect">
            <a:avLst/>
          </a:prstGeom>
          <a:solidFill>
            <a:srgbClr val="0F5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26A0DCB-CBD2-44EB-B164-0CB1FCFCB8FA}"/>
              </a:ext>
            </a:extLst>
          </p:cNvPr>
          <p:cNvSpPr txBox="1">
            <a:spLocks/>
          </p:cNvSpPr>
          <p:nvPr/>
        </p:nvSpPr>
        <p:spPr>
          <a:xfrm>
            <a:off x="384298" y="5348688"/>
            <a:ext cx="5696622" cy="960597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spcBef>
                <a:spcPts val="1200"/>
              </a:spcBef>
              <a:buClr>
                <a:srgbClr val="0F578E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1963" indent="-227013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Open Sans" panose="020B0606030504020204" pitchFamily="34" charset="0"/>
              <a:buChar char="-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2625" indent="-228600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5988" indent="-228600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Open Sans" panose="020B0606030504020204" pitchFamily="34" charset="0"/>
              <a:buChar char="-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br>
              <a:rPr lang="en-US" sz="1800" i="1" dirty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</a:br>
            <a:r>
              <a:rPr lang="en-US" sz="1800" i="1" dirty="0">
                <a:solidFill>
                  <a:srgbClr val="0F578E"/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Corporate Overview</a:t>
            </a:r>
          </a:p>
        </p:txBody>
      </p:sp>
    </p:spTree>
    <p:extLst>
      <p:ext uri="{BB962C8B-B14F-4D97-AF65-F5344CB8AC3E}">
        <p14:creationId xmlns:p14="http://schemas.microsoft.com/office/powerpoint/2010/main" val="868392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929DBC5-FDD9-49D9-B361-DFAB9D63B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717" y="3461805"/>
            <a:ext cx="3703121" cy="285448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C5I Services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Engineering Design, Solutions, and Support </a:t>
            </a:r>
          </a:p>
          <a:p>
            <a:r>
              <a:rPr lang="en-US" dirty="0"/>
              <a:t>DevSecOps</a:t>
            </a:r>
          </a:p>
          <a:p>
            <a:r>
              <a:rPr lang="en-US" dirty="0"/>
              <a:t>C5I Architecture, Engineering, Testing, Validation, Installation</a:t>
            </a:r>
          </a:p>
          <a:p>
            <a:r>
              <a:rPr lang="en-US" dirty="0"/>
              <a:t>Web/Cloud Services Development</a:t>
            </a:r>
          </a:p>
          <a:p>
            <a:r>
              <a:rPr lang="en-US" dirty="0"/>
              <a:t>Digital Signal Processing</a:t>
            </a:r>
          </a:p>
          <a:p>
            <a:r>
              <a:rPr lang="en-US" dirty="0"/>
              <a:t>Network Engineering/Application Integration</a:t>
            </a:r>
          </a:p>
          <a:p>
            <a:r>
              <a:rPr lang="en-US" dirty="0"/>
              <a:t>Cybersecurity Engineering and Management</a:t>
            </a:r>
          </a:p>
          <a:p>
            <a:r>
              <a:rPr lang="en-US" dirty="0"/>
              <a:t>Operational Training Support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95E1F61-BCCE-41C6-8E29-526EC98CA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www.epsilonsystems.com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6579ECB-09A5-4D53-AE4C-29C42E52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F9F985-6AE8-4748-A49A-1643844C2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5993" y="1169754"/>
            <a:ext cx="3551126" cy="2197259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85F15D-0994-4ECB-BDAE-1F0C6D45AE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58" y="3644104"/>
            <a:ext cx="2641048" cy="2310917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277FA7-D438-415C-943B-FFB947F5E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85" y="4889049"/>
            <a:ext cx="2634382" cy="74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357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C5I Products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Automation Solutions/DevSecOps – TAF</a:t>
            </a:r>
          </a:p>
          <a:p>
            <a:r>
              <a:rPr lang="en-US" dirty="0"/>
              <a:t>Simulation/Stimulation Training, including portable training – Pegasus and Maestro</a:t>
            </a:r>
          </a:p>
          <a:p>
            <a:r>
              <a:rPr lang="en-US" dirty="0"/>
              <a:t>Imagery Exploitation/Targeting Workflows – CGS Web/</a:t>
            </a:r>
            <a:r>
              <a:rPr lang="en-US" dirty="0" err="1"/>
              <a:t>iSPY</a:t>
            </a:r>
            <a:endParaRPr lang="en-US" dirty="0"/>
          </a:p>
          <a:p>
            <a:r>
              <a:rPr lang="en-US" dirty="0"/>
              <a:t>Virtual and Augmented Reality (VR/AR) for Training</a:t>
            </a:r>
          </a:p>
          <a:p>
            <a:r>
              <a:rPr lang="en-US" dirty="0"/>
              <a:t>Mission Compatibility Analysis Tool (MCAT)</a:t>
            </a:r>
          </a:p>
          <a:p>
            <a:r>
              <a:rPr lang="en-US" dirty="0"/>
              <a:t>Training and Employee Development Solutions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E42A15D8-8F4B-4BBC-B86A-BAC12D9F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www.epsilonsystems.com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E18CE465-2D84-4234-9B34-F3F84396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CE357DA-F396-4085-8118-5BCDEA0B36FD}"/>
              </a:ext>
            </a:extLst>
          </p:cNvPr>
          <p:cNvGrpSpPr/>
          <p:nvPr/>
        </p:nvGrpSpPr>
        <p:grpSpPr>
          <a:xfrm>
            <a:off x="0" y="4082902"/>
            <a:ext cx="12182650" cy="2167539"/>
            <a:chOff x="0" y="4421641"/>
            <a:chExt cx="10278768" cy="18288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D4664C-1844-4DAD-A3A2-65626F8E8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9877" y="4421641"/>
              <a:ext cx="3248891" cy="18288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F05D31-29B7-4E72-8199-C80BFC13F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21641"/>
              <a:ext cx="3903972" cy="1828626"/>
            </a:xfrm>
            <a:prstGeom prst="rect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A3DFE12-8016-4A6F-8442-304A852F1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3972" y="4421641"/>
              <a:ext cx="3125905" cy="1828800"/>
            </a:xfrm>
            <a:prstGeom prst="rect">
              <a:avLst/>
            </a:prstGeom>
            <a:effectLst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13D0DD-AEE7-4CA4-B321-B104B3D2E4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83" y="2870348"/>
            <a:ext cx="2634382" cy="74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85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</a:t>
            </a:r>
            <a:r>
              <a:rPr lang="en-US" dirty="0"/>
              <a:t>Products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Ground </a:t>
            </a:r>
            <a:r>
              <a:rPr lang="en-US" dirty="0"/>
              <a:t>Support </a:t>
            </a:r>
            <a:r>
              <a:rPr lang="en-US"/>
              <a:t>Equipment for domestic and international aircraft</a:t>
            </a:r>
            <a:endParaRPr lang="en-US" dirty="0"/>
          </a:p>
          <a:p>
            <a:pPr lvl="1"/>
            <a:r>
              <a:rPr lang="en-US" dirty="0"/>
              <a:t>Compact Aircraft Support Cart (CASC) </a:t>
            </a:r>
          </a:p>
          <a:p>
            <a:pPr lvl="1"/>
            <a:r>
              <a:rPr lang="en-US" dirty="0"/>
              <a:t>Aircraft Oxygen Servicing Carts</a:t>
            </a:r>
          </a:p>
          <a:p>
            <a:r>
              <a:rPr lang="en-US"/>
              <a:t>Rugged Flat Panel Displays for use in combat systems (land and subsurface)</a:t>
            </a:r>
          </a:p>
          <a:p>
            <a:pPr lvl="1"/>
            <a:r>
              <a:rPr lang="en-US"/>
              <a:t>From </a:t>
            </a:r>
            <a:r>
              <a:rPr lang="en-US" dirty="0"/>
              <a:t>10.4” LED to 24” High-Definition Panoramic</a:t>
            </a:r>
          </a:p>
          <a:p>
            <a:pPr lvl="1"/>
            <a:r>
              <a:rPr lang="en-US" dirty="0"/>
              <a:t>Wide Range of Qualifications (Noise, Shock, Vibration, EMI)</a:t>
            </a:r>
          </a:p>
          <a:p>
            <a:pPr lvl="1"/>
            <a:r>
              <a:rPr lang="en-US" dirty="0"/>
              <a:t>ISO 9001-2015 Certified Quality Management System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1BA3C01-4479-43D9-A757-DA6083C004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687" y="1154788"/>
            <a:ext cx="11741151" cy="4598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Design, Assembly, and Testing of Electrical, Mechanical, and Electronic Assemblies for commercial and military applications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31" y="4293740"/>
            <a:ext cx="3352567" cy="2124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9"/>
          <a:stretch/>
        </p:blipFill>
        <p:spPr>
          <a:xfrm>
            <a:off x="6495978" y="4291598"/>
            <a:ext cx="4897266" cy="21236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1" y="4293740"/>
            <a:ext cx="2988170" cy="212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55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6" y="-1"/>
            <a:ext cx="11201400" cy="1156771"/>
          </a:xfrm>
        </p:spPr>
        <p:txBody>
          <a:bodyPr/>
          <a:lstStyle/>
          <a:p>
            <a:r>
              <a:rPr lang="en-US"/>
              <a:t>Advanced Products Manufacturing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0688" y="1366838"/>
            <a:ext cx="7932737" cy="5100637"/>
          </a:xfrm>
        </p:spPr>
        <p:txBody>
          <a:bodyPr/>
          <a:lstStyle/>
          <a:p>
            <a:r>
              <a:rPr lang="en-US"/>
              <a:t>Compliant with rigorous military operational and reliability standards</a:t>
            </a:r>
          </a:p>
          <a:p>
            <a:r>
              <a:rPr lang="en-US"/>
              <a:t>ISO 9001:2015 Full Design Quality Management System</a:t>
            </a:r>
          </a:p>
          <a:p>
            <a:r>
              <a:rPr lang="en-US"/>
              <a:t>Electronic rack build to print, assembly, and fabrication</a:t>
            </a:r>
            <a:endParaRPr lang="en-US" dirty="0"/>
          </a:p>
          <a:p>
            <a:r>
              <a:rPr lang="en-US"/>
              <a:t>Junction box build to print, assembly, and fabrication</a:t>
            </a:r>
          </a:p>
          <a:p>
            <a:r>
              <a:rPr lang="en-US"/>
              <a:t>Wire harness design, assembly and fabrication</a:t>
            </a:r>
          </a:p>
          <a:p>
            <a:r>
              <a:rPr lang="en-US"/>
              <a:t>Training equipment design and manufacturing (surface, subsurface, and aviation)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081097" y="6548582"/>
            <a:ext cx="1719072" cy="309418"/>
          </a:xfrm>
        </p:spPr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21947" y="6548582"/>
            <a:ext cx="439891" cy="309418"/>
          </a:xfrm>
        </p:spPr>
        <p:txBody>
          <a:bodyPr/>
          <a:lstStyle/>
          <a:p>
            <a:fld id="{9EA51DAC-3F90-4AAD-A1AF-FE7171D4A59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0458" y="-19050"/>
            <a:ext cx="3409102" cy="208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025" y="4526757"/>
            <a:ext cx="3412957" cy="2026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38" y="2119717"/>
            <a:ext cx="3422025" cy="235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830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Advanced Products Services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0802" y="1366092"/>
            <a:ext cx="5790638" cy="5101383"/>
          </a:xfrm>
        </p:spPr>
        <p:txBody>
          <a:bodyPr/>
          <a:lstStyle/>
          <a:p>
            <a:r>
              <a:rPr lang="en-US" dirty="0"/>
              <a:t>Custom Training Equipment Design </a:t>
            </a:r>
            <a:r>
              <a:rPr lang="en-US"/>
              <a:t>and Assembly</a:t>
            </a:r>
            <a:endParaRPr lang="en-US" dirty="0"/>
          </a:p>
          <a:p>
            <a:pPr lvl="1"/>
            <a:r>
              <a:rPr lang="en-US" dirty="0"/>
              <a:t>Partial Task Trainers (PTT)</a:t>
            </a:r>
            <a:endParaRPr lang="en-US" sz="3600" dirty="0"/>
          </a:p>
          <a:p>
            <a:pPr lvl="1"/>
            <a:r>
              <a:rPr lang="en-US" dirty="0"/>
              <a:t>Technical Training Equipment (TTE)</a:t>
            </a:r>
          </a:p>
          <a:p>
            <a:r>
              <a:rPr lang="en-US" dirty="0"/>
              <a:t>Build to print (BTP)</a:t>
            </a:r>
          </a:p>
          <a:p>
            <a:r>
              <a:rPr lang="en-US" dirty="0"/>
              <a:t>Contract manufacturing</a:t>
            </a:r>
          </a:p>
          <a:p>
            <a:r>
              <a:rPr lang="en-US" dirty="0"/>
              <a:t>Laser etching and marking</a:t>
            </a:r>
          </a:p>
          <a:p>
            <a:r>
              <a:rPr lang="en-US" dirty="0"/>
              <a:t>Engineering test plans</a:t>
            </a:r>
          </a:p>
          <a:p>
            <a:pPr lvl="1"/>
            <a:r>
              <a:rPr lang="en-US" dirty="0"/>
              <a:t>Mechanical and electrical test plans</a:t>
            </a:r>
          </a:p>
          <a:p>
            <a:pPr lvl="1"/>
            <a:r>
              <a:rPr lang="en-US" dirty="0"/>
              <a:t>Design and development of test fixtures and systems</a:t>
            </a:r>
          </a:p>
          <a:p>
            <a:r>
              <a:rPr lang="en-US" dirty="0"/>
              <a:t>SOLIDWORKS models for concept, prototyping, detailed design and manufacturing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40" y="1468265"/>
            <a:ext cx="3895344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28" y="1468265"/>
            <a:ext cx="2063710" cy="27464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901AF-4D40-CD0E-DF51-C59A80333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440" y="4799456"/>
            <a:ext cx="4233681" cy="116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325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/>
              <a:t>Development Capabilities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609F21-3319-49C2-A912-41CE64BA4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analysis (JTA, FEA, competency modeling, etc.)</a:t>
            </a:r>
          </a:p>
          <a:p>
            <a:r>
              <a:rPr lang="en-US" dirty="0"/>
              <a:t>Instructional systems/curriculum design and development</a:t>
            </a:r>
          </a:p>
          <a:p>
            <a:pPr lvl="1"/>
            <a:r>
              <a:rPr lang="en-US" dirty="0"/>
              <a:t>SCORM/AICC/Section 508 compliance expertise</a:t>
            </a:r>
          </a:p>
          <a:p>
            <a:pPr lvl="1"/>
            <a:r>
              <a:rPr lang="en-US" dirty="0"/>
              <a:t>Online training using courseware development suites</a:t>
            </a:r>
          </a:p>
          <a:p>
            <a:pPr lvl="1"/>
            <a:r>
              <a:rPr lang="en-US" dirty="0"/>
              <a:t>Software simulation – virtual/augmented reality</a:t>
            </a:r>
          </a:p>
          <a:p>
            <a:r>
              <a:rPr lang="en-US" dirty="0"/>
              <a:t>Training delivery</a:t>
            </a:r>
          </a:p>
          <a:p>
            <a:pPr lvl="1"/>
            <a:r>
              <a:rPr lang="en-US" dirty="0"/>
              <a:t>E-Learning / distance learning</a:t>
            </a:r>
          </a:p>
          <a:p>
            <a:pPr lvl="1"/>
            <a:r>
              <a:rPr lang="en-US" dirty="0"/>
              <a:t>Instructor-led training</a:t>
            </a:r>
          </a:p>
          <a:p>
            <a:pPr lvl="1"/>
            <a:r>
              <a:rPr lang="en-US" dirty="0"/>
              <a:t>Evaluation, certification, and assessment</a:t>
            </a:r>
          </a:p>
          <a:p>
            <a:r>
              <a:rPr lang="en-US" dirty="0"/>
              <a:t>Course conversion</a:t>
            </a:r>
          </a:p>
          <a:p>
            <a:r>
              <a:rPr lang="en-US" dirty="0"/>
              <a:t>Learning Management System (LMS) integration and performance tracking</a:t>
            </a:r>
          </a:p>
          <a:p>
            <a:r>
              <a:rPr lang="en-US" dirty="0"/>
              <a:t>Training facilities design and build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/>
              <a:pPr/>
              <a:t>15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BBF97-3EE1-4C0E-9104-50979283A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Solutions Across the Entire Learning and Development Spectrum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A8E88-700B-48B9-B6D0-90D2C4BC0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686" y="1796925"/>
            <a:ext cx="3234206" cy="1929856"/>
          </a:xfrm>
          <a:prstGeom prst="rect">
            <a:avLst/>
          </a:prstGeom>
        </p:spPr>
      </p:pic>
      <p:pic>
        <p:nvPicPr>
          <p:cNvPr id="17" name="Content Placeholder 4" descr="droppedImage.pdf">
            <a:extLst>
              <a:ext uri="{FF2B5EF4-FFF2-40B4-BE49-F238E27FC236}">
                <a16:creationId xmlns:a16="http://schemas.microsoft.com/office/drawing/2014/main" id="{24B273F7-AFBA-4CD3-89BD-35A7648920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928" y="3528179"/>
            <a:ext cx="3988789" cy="199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A82D06-7ED0-400B-B050-F61C86739A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027" y="3907038"/>
            <a:ext cx="2656865" cy="242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39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Accelerated Training through Digitization and Aids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5F7A8EE-85EA-4A8E-9F31-9B05E44B3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Virtual/Augmented Reality (VR/AR)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VR/AR is immersive learning </a:t>
            </a:r>
            <a:r>
              <a:rPr lang="fr-FR" dirty="0"/>
              <a:t>in a controlled, realistic training environment to safely learn skills and procedures. Training systems are built upon:</a:t>
            </a:r>
            <a:endParaRPr lang="en-US" dirty="0"/>
          </a:p>
          <a:p>
            <a:r>
              <a:rPr lang="en-US" dirty="0"/>
              <a:t>Simulation/Stimulation</a:t>
            </a:r>
          </a:p>
          <a:p>
            <a:r>
              <a:rPr lang="en-US" dirty="0"/>
              <a:t>Virtual Task Trainers (VTT)</a:t>
            </a:r>
          </a:p>
          <a:p>
            <a:r>
              <a:rPr lang="en-US" dirty="0"/>
              <a:t>Virtual Training Aids (VTA)</a:t>
            </a:r>
          </a:p>
          <a:p>
            <a:r>
              <a:rPr lang="en-US" dirty="0"/>
              <a:t>Virtual Reality (VR)</a:t>
            </a:r>
          </a:p>
          <a:p>
            <a:r>
              <a:rPr lang="en-US" dirty="0"/>
              <a:t>Augmented Reality (AR)</a:t>
            </a:r>
          </a:p>
          <a:p>
            <a:r>
              <a:rPr lang="en-US" dirty="0"/>
              <a:t>Multiple Player VR</a:t>
            </a:r>
          </a:p>
          <a:p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778EF7-FCBA-4F41-B7A1-E5B9AA1B7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Physical Training Environments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Design and manufacture of custom training equipment to give students hands-on experience. </a:t>
            </a:r>
          </a:p>
          <a:p>
            <a:r>
              <a:rPr lang="en-US" dirty="0"/>
              <a:t>Partial Task Trainers (PTT) for classroom</a:t>
            </a:r>
          </a:p>
          <a:p>
            <a:r>
              <a:rPr lang="en-US" dirty="0"/>
              <a:t>Physical training aids</a:t>
            </a:r>
          </a:p>
          <a:p>
            <a:r>
              <a:rPr lang="en-US" dirty="0"/>
              <a:t>Full trainers with alternative materials</a:t>
            </a:r>
          </a:p>
          <a:p>
            <a:r>
              <a:rPr lang="en-US" dirty="0"/>
              <a:t>Technical Training Equipment (TTE)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A51DAC-3F90-4AAD-A1AF-FE7171D4A594}" type="slidenum">
              <a:rPr lang="en-US" noProof="0" smtClean="0"/>
              <a:pPr lvl="0"/>
              <a:t>16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0"/>
            <a:r>
              <a:rPr lang="en-US" noProof="0" dirty="0"/>
              <a:t>www.epsilonsystems.com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E156DE-E432-47C9-BD01-1D5E79B0B3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837" y="4293152"/>
            <a:ext cx="30861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4070D-128D-4B9D-A182-8E24D379C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43" y="4293151"/>
            <a:ext cx="3684896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592D1E-8CFC-4D98-9A9E-1648527A99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7"/>
          <a:stretch/>
        </p:blipFill>
        <p:spPr>
          <a:xfrm>
            <a:off x="6386546" y="4293152"/>
            <a:ext cx="285672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06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Cultural Resources</a:t>
            </a:r>
          </a:p>
          <a:p>
            <a:r>
              <a:rPr lang="en-US" dirty="0"/>
              <a:t>Natural Resources</a:t>
            </a:r>
          </a:p>
          <a:p>
            <a:r>
              <a:rPr lang="en-US" dirty="0"/>
              <a:t>Geographic Information Systems (GIS) Systems</a:t>
            </a:r>
          </a:p>
          <a:p>
            <a:r>
              <a:rPr lang="en-US" dirty="0"/>
              <a:t>Remedial </a:t>
            </a:r>
            <a:r>
              <a:rPr lang="en-US"/>
              <a:t>Investigation Services</a:t>
            </a:r>
          </a:p>
          <a:p>
            <a:r>
              <a:rPr lang="en-US"/>
              <a:t>National Environmental Policy Act (NEPA) Documentation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8510E1-DDC1-45AB-9C32-E80F000E91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Site investigation, regulatory compliance, and environmental management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E3D66D-0958-4613-9557-7FD52AAE3E7B}"/>
              </a:ext>
            </a:extLst>
          </p:cNvPr>
          <p:cNvGrpSpPr/>
          <p:nvPr/>
        </p:nvGrpSpPr>
        <p:grpSpPr>
          <a:xfrm>
            <a:off x="0" y="3749501"/>
            <a:ext cx="12171282" cy="2654936"/>
            <a:chOff x="0" y="3250311"/>
            <a:chExt cx="12171282" cy="265493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52"/>
            <a:stretch/>
          </p:blipFill>
          <p:spPr>
            <a:xfrm>
              <a:off x="0" y="3253487"/>
              <a:ext cx="3482341" cy="26517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7419" y="3252346"/>
              <a:ext cx="3535680" cy="26517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606" y="3253343"/>
              <a:ext cx="2696369" cy="264809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5974" y="3250311"/>
              <a:ext cx="2465308" cy="2651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087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6" y="-1"/>
            <a:ext cx="11201400" cy="1156771"/>
          </a:xfrm>
        </p:spPr>
        <p:txBody>
          <a:bodyPr/>
          <a:lstStyle/>
          <a:p>
            <a:r>
              <a:rPr lang="en-US" dirty="0"/>
              <a:t>Environmental and Range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688" y="1366838"/>
            <a:ext cx="7936503" cy="5100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Epsilon </a:t>
            </a:r>
            <a:r>
              <a:rPr lang="en-US" dirty="0"/>
              <a:t>Systems </a:t>
            </a:r>
            <a:r>
              <a:rPr lang="en-US"/>
              <a:t>Environmental Compliance team supports: </a:t>
            </a:r>
            <a:endParaRPr lang="en-US" dirty="0"/>
          </a:p>
          <a:p>
            <a:r>
              <a:rPr lang="en-US" dirty="0"/>
              <a:t>Naval Air Warfare Center Weapons Division in China Lake</a:t>
            </a:r>
          </a:p>
          <a:p>
            <a:pPr lvl="1"/>
            <a:r>
              <a:rPr lang="en-US" dirty="0"/>
              <a:t>Nearly one million acres of Navy-owned lands within the remote Mojave Desert</a:t>
            </a:r>
          </a:p>
          <a:p>
            <a:pPr lvl="1"/>
            <a:r>
              <a:rPr lang="en-US" dirty="0"/>
              <a:t>36,000 square mile Sea Range at Point Mugu, California, including San Nicolas, and portions of Santa Cruz and San Miguel Islands</a:t>
            </a:r>
          </a:p>
          <a:p>
            <a:r>
              <a:rPr lang="en-US" dirty="0"/>
              <a:t>Naval Air Station Patuxent River Complex, Maryland </a:t>
            </a:r>
          </a:p>
          <a:p>
            <a:pPr lvl="1"/>
            <a:r>
              <a:rPr lang="en-US" dirty="0"/>
              <a:t>13,800 acres </a:t>
            </a:r>
            <a:r>
              <a:rPr lang="en-US"/>
              <a:t>of  facilities</a:t>
            </a:r>
          </a:p>
          <a:p>
            <a:r>
              <a:rPr lang="en-US"/>
              <a:t>White Sands Missile Range </a:t>
            </a:r>
          </a:p>
          <a:p>
            <a:pPr lvl="1"/>
            <a:r>
              <a:rPr lang="en-US"/>
              <a:t>NEPA Documentation</a:t>
            </a:r>
          </a:p>
          <a:p>
            <a:pPr lvl="1"/>
            <a:r>
              <a:rPr lang="en-US"/>
              <a:t>Natural and Cultural Resources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81097" y="6548582"/>
            <a:ext cx="1719072" cy="309418"/>
          </a:xfrm>
        </p:spPr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21947" y="6548582"/>
            <a:ext cx="439891" cy="309418"/>
          </a:xfrm>
        </p:spPr>
        <p:txBody>
          <a:bodyPr/>
          <a:lstStyle/>
          <a:p>
            <a:fld id="{9EA51DAC-3F90-4AAD-A1AF-FE7171D4A594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242602"/>
            <a:ext cx="3246438" cy="4320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1"/>
            <a:ext cx="3246120" cy="231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9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EE9661-E880-4708-9ABA-E07A8179E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188" y="1754019"/>
            <a:ext cx="5092963" cy="4568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2EE419-5E82-4191-8402-952DC226A915}"/>
              </a:ext>
            </a:extLst>
          </p:cNvPr>
          <p:cNvSpPr txBox="1"/>
          <p:nvPr/>
        </p:nvSpPr>
        <p:spPr>
          <a:xfrm>
            <a:off x="333633" y="1618735"/>
            <a:ext cx="6642202" cy="5145890"/>
          </a:xfrm>
          <a:prstGeom prst="rect">
            <a:avLst/>
          </a:prstGeom>
        </p:spPr>
        <p:txBody>
          <a:bodyPr vert="horz" lIns="91214" tIns="45607" rIns="91214" bIns="45607" rtlCol="0" anchor="t">
            <a:normAutofit/>
          </a:bodyPr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552F1F-5D19-4054-B281-C210849E1537}"/>
              </a:ext>
            </a:extLst>
          </p:cNvPr>
          <p:cNvSpPr txBox="1"/>
          <p:nvPr/>
        </p:nvSpPr>
        <p:spPr>
          <a:xfrm>
            <a:off x="537324" y="-520995"/>
            <a:ext cx="11473431" cy="1493815"/>
          </a:xfrm>
          <a:prstGeom prst="rect">
            <a:avLst/>
          </a:prstGeom>
        </p:spPr>
        <p:txBody>
          <a:bodyPr vert="horz" lIns="91214" tIns="45607" rIns="91214" bIns="45607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599"/>
              </a:spcAft>
            </a:pPr>
            <a:endParaRPr lang="en-US" sz="2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0FB855-4984-412C-9D04-3441E38B3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60" y="6363895"/>
            <a:ext cx="12161838" cy="400730"/>
          </a:xfrm>
          <a:prstGeom prst="rect">
            <a:avLst/>
          </a:prstGeom>
        </p:spPr>
      </p:pic>
      <p:pic>
        <p:nvPicPr>
          <p:cNvPr id="32" name="Picture 31" descr="A picture containing object, windmill, propeller&#10;&#10;Description automatically generated">
            <a:extLst>
              <a:ext uri="{FF2B5EF4-FFF2-40B4-BE49-F238E27FC236}">
                <a16:creationId xmlns:a16="http://schemas.microsoft.com/office/drawing/2014/main" id="{33F6717E-20E7-490D-8D23-02FF821650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8"/>
          <a:stretch/>
        </p:blipFill>
        <p:spPr>
          <a:xfrm>
            <a:off x="10120943" y="5257271"/>
            <a:ext cx="1303221" cy="1507355"/>
          </a:xfrm>
          <a:prstGeom prst="rect">
            <a:avLst/>
          </a:prstGeom>
        </p:spPr>
      </p:pic>
      <p:pic>
        <p:nvPicPr>
          <p:cNvPr id="30" name="Picture 29" descr="A picture containing object, windmill, propeller&#10;&#10;Description automatically generated">
            <a:extLst>
              <a:ext uri="{FF2B5EF4-FFF2-40B4-BE49-F238E27FC236}">
                <a16:creationId xmlns:a16="http://schemas.microsoft.com/office/drawing/2014/main" id="{C5CD2B2D-5F3A-4E63-B6AD-C6B7CB93B2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3"/>
          <a:stretch/>
        </p:blipFill>
        <p:spPr>
          <a:xfrm>
            <a:off x="9330418" y="5634043"/>
            <a:ext cx="900168" cy="1130582"/>
          </a:xfrm>
          <a:prstGeom prst="rect">
            <a:avLst/>
          </a:prstGeom>
        </p:spPr>
      </p:pic>
      <p:pic>
        <p:nvPicPr>
          <p:cNvPr id="34" name="Picture 33" descr="A picture containing object, windmill, propeller&#10;&#10;Description automatically generated">
            <a:extLst>
              <a:ext uri="{FF2B5EF4-FFF2-40B4-BE49-F238E27FC236}">
                <a16:creationId xmlns:a16="http://schemas.microsoft.com/office/drawing/2014/main" id="{DEC8FB64-FB3F-4F3B-9F49-213D47EAD3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14" t="4821" r="23228" b="7135"/>
          <a:stretch/>
        </p:blipFill>
        <p:spPr>
          <a:xfrm>
            <a:off x="11134428" y="5516271"/>
            <a:ext cx="953871" cy="1248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45C329-F744-4414-9745-D8024099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Compatibility Analysis Tool (MCAT)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A64FA5-D1BE-4BC4-9DE2-6DE138331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02" y="1366092"/>
            <a:ext cx="7458875" cy="510138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GIS mapping with dynamic overlays for mission planning</a:t>
            </a:r>
          </a:p>
          <a:p>
            <a:r>
              <a:rPr lang="en-US" dirty="0"/>
              <a:t>U.S. Navy’s enterprise encroachment tool for natural resources</a:t>
            </a:r>
          </a:p>
          <a:p>
            <a:pPr lvl="1"/>
            <a:r>
              <a:rPr lang="en-US" dirty="0"/>
              <a:t>Used to evaluate, document, and communicate potential military-mission encroachments</a:t>
            </a:r>
          </a:p>
          <a:p>
            <a:pPr lvl="1"/>
            <a:r>
              <a:rPr lang="en-US" dirty="0"/>
              <a:t>Assists decision makers in forming an authoritative </a:t>
            </a:r>
            <a:br>
              <a:rPr lang="en-US" dirty="0"/>
            </a:br>
            <a:r>
              <a:rPr lang="en-US" dirty="0"/>
              <a:t>preliminary assessment</a:t>
            </a:r>
          </a:p>
          <a:p>
            <a:pPr lvl="1"/>
            <a:r>
              <a:rPr lang="en-US" dirty="0"/>
              <a:t>Promotes collaboration and systematic evaluation of </a:t>
            </a:r>
            <a:br>
              <a:rPr lang="en-US" dirty="0"/>
            </a:br>
            <a:r>
              <a:rPr lang="en-US" dirty="0"/>
              <a:t>courses of action</a:t>
            </a:r>
          </a:p>
          <a:p>
            <a:r>
              <a:rPr lang="en-US" dirty="0"/>
              <a:t>Hosted in the Navy Amazon Web Services (AWS) GovCloud, and available for DoD-wide use</a:t>
            </a:r>
          </a:p>
          <a:p>
            <a:r>
              <a:rPr lang="en-US" dirty="0"/>
              <a:t>Extended to the states of California, Oregon, and Washington as a wind turbine encroachment tool</a:t>
            </a:r>
          </a:p>
          <a:p>
            <a:r>
              <a:rPr lang="en-US" dirty="0"/>
              <a:t>Great potential for expanded use of GIS/dynamic overlays for mission planning </a:t>
            </a:r>
          </a:p>
          <a:p>
            <a:pPr lvl="1"/>
            <a:r>
              <a:rPr lang="en-US" dirty="0"/>
              <a:t>Create inclusion and exclusions zones</a:t>
            </a:r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A5A4B419-9251-4365-A808-0C173B1CF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www.epsilonsystems.com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24CDFFE-B009-49E0-8763-DF6CC8717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356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 Years of Innovative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366093"/>
            <a:ext cx="11393244" cy="2868668"/>
          </a:xfrm>
        </p:spPr>
        <p:txBody>
          <a:bodyPr/>
          <a:lstStyle/>
          <a:p>
            <a:r>
              <a:rPr lang="en-US"/>
              <a:t>Ship Repair, Maintenance, and </a:t>
            </a:r>
            <a:r>
              <a:rPr lang="en-US" dirty="0"/>
              <a:t>Modernization</a:t>
            </a:r>
          </a:p>
          <a:p>
            <a:r>
              <a:rPr lang="en-US" dirty="0"/>
              <a:t>Life-Cycle Engineering</a:t>
            </a:r>
          </a:p>
          <a:p>
            <a:r>
              <a:rPr lang="en-US" dirty="0"/>
              <a:t>C5I Software/Systems Engineering Services and Products</a:t>
            </a:r>
          </a:p>
          <a:p>
            <a:r>
              <a:rPr lang="en-US" dirty="0"/>
              <a:t>Specialized Product Engineering, Design, and Manufacturing</a:t>
            </a:r>
          </a:p>
          <a:p>
            <a:r>
              <a:rPr lang="en-US" dirty="0"/>
              <a:t>Learning, Development, and Training Solutions</a:t>
            </a:r>
          </a:p>
          <a:p>
            <a:r>
              <a:rPr lang="en-US" dirty="0"/>
              <a:t>GIS Mapping and Environmental Management Services and Software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www.epsilonsystems.com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A51DAC-3F90-4AAD-A1AF-FE7171D4A594}" type="slidenum">
              <a:rPr lang="en-US" noProof="0" smtClean="0"/>
              <a:pPr lvl="0"/>
              <a:t>2</a:t>
            </a:fld>
            <a:endParaRPr lang="en-US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881" y="4385831"/>
            <a:ext cx="4108963" cy="2011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157" y="4385831"/>
            <a:ext cx="4060751" cy="2011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5831"/>
            <a:ext cx="4048125" cy="20071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F5EFE-B097-9F50-9978-6A05063F88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832" y="295275"/>
            <a:ext cx="3681918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7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EHSdesk</a:t>
            </a:r>
            <a:r>
              <a:rPr lang="en-US" dirty="0"/>
              <a:t>: Environmental, Health &amp; Safety Compliance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737360"/>
            <a:ext cx="9103208" cy="463867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i="1" dirty="0"/>
              <a:t>Safety Applications: </a:t>
            </a:r>
            <a:r>
              <a:rPr lang="en-US" dirty="0"/>
              <a:t>Lock Out/Tag Out, Confined Space, Shop and Office Ergonomics, Machine Guard, Operator PM, Powered Industrial Vehicle, </a:t>
            </a:r>
            <a:br>
              <a:rPr lang="en-US"/>
            </a:br>
            <a:r>
              <a:rPr lang="en-US"/>
              <a:t>and PPE Assessment</a:t>
            </a:r>
          </a:p>
          <a:p>
            <a:pPr>
              <a:lnSpc>
                <a:spcPct val="110000"/>
              </a:lnSpc>
            </a:pPr>
            <a:r>
              <a:rPr lang="en-US" i="1"/>
              <a:t>Management Systems Applications: </a:t>
            </a:r>
            <a:r>
              <a:rPr lang="en-US"/>
              <a:t>EHS Management of Change, </a:t>
            </a:r>
            <a:br>
              <a:rPr lang="en-US"/>
            </a:br>
            <a:r>
              <a:rPr lang="en-US"/>
              <a:t>Corrective Action Request, Action Tracker, Incident Tracker, Risk </a:t>
            </a:r>
            <a:br>
              <a:rPr lang="en-US"/>
            </a:br>
            <a:r>
              <a:rPr lang="en-US"/>
              <a:t>Assessment/Industrial Hygiene, Audit &amp; Inspection Management, </a:t>
            </a:r>
            <a:br>
              <a:rPr lang="en-US"/>
            </a:br>
            <a:r>
              <a:rPr lang="en-US"/>
              <a:t>and Virus Tracking</a:t>
            </a:r>
          </a:p>
          <a:p>
            <a:pPr>
              <a:lnSpc>
                <a:spcPct val="110000"/>
              </a:lnSpc>
            </a:pPr>
            <a:r>
              <a:rPr lang="en-US" i="1"/>
              <a:t>Environment </a:t>
            </a:r>
            <a:r>
              <a:rPr lang="en-US" i="1" dirty="0"/>
              <a:t>Applications: </a:t>
            </a:r>
            <a:r>
              <a:rPr lang="en-US" dirty="0"/>
              <a:t>Waste Tracker, Material Tracker, Regulation </a:t>
            </a:r>
            <a:br>
              <a:rPr lang="en-US" dirty="0"/>
            </a:br>
            <a:r>
              <a:rPr lang="en-US" dirty="0"/>
              <a:t>Manager, Equipment Characterization, Sample Tracker, Air Emissions, </a:t>
            </a:r>
            <a:br>
              <a:rPr lang="en-US" dirty="0"/>
            </a:br>
            <a:r>
              <a:rPr lang="en-US" dirty="0"/>
              <a:t>and Water</a:t>
            </a:r>
          </a:p>
          <a:p>
            <a:pPr>
              <a:lnSpc>
                <a:spcPct val="110000"/>
              </a:lnSpc>
            </a:pPr>
            <a:r>
              <a:rPr lang="en-US" dirty="0"/>
              <a:t>Automates requirements management and reporting process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Compliant with OSHA and ISO in tracking and producing </a:t>
            </a:r>
            <a:r>
              <a:rPr lang="en-US"/>
              <a:t>automated reports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A51DAC-3F90-4AAD-A1AF-FE7171D4A594}" type="slidenum">
              <a:rPr lang="en-US" noProof="0" smtClean="0"/>
              <a:pPr lvl="0"/>
              <a:t>20</a:t>
            </a:fld>
            <a:endParaRPr lang="en-US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4617A2-8001-405B-92CA-FCE890C6EF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Comprehensive Suite for EHS Compliance, Tracking and Reporting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6118" y="1594211"/>
            <a:ext cx="4045287" cy="47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15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6" y="-1"/>
            <a:ext cx="11201400" cy="1156771"/>
          </a:xfrm>
        </p:spPr>
        <p:txBody>
          <a:bodyPr/>
          <a:lstStyle/>
          <a:p>
            <a:r>
              <a:rPr lang="en-US"/>
              <a:t>Why Epsilon Systems?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366092"/>
            <a:ext cx="11393244" cy="5101383"/>
          </a:xfrm>
        </p:spPr>
        <p:txBody>
          <a:bodyPr/>
          <a:lstStyle/>
          <a:p>
            <a:r>
              <a:rPr lang="en-US" dirty="0"/>
              <a:t>Proven Performance</a:t>
            </a:r>
          </a:p>
          <a:p>
            <a:pPr lvl="1"/>
            <a:r>
              <a:rPr lang="en-US" dirty="0"/>
              <a:t>Experienced and capable professionals with a clear focus on customer success </a:t>
            </a:r>
          </a:p>
          <a:p>
            <a:r>
              <a:rPr lang="en-US" dirty="0"/>
              <a:t>Responsive </a:t>
            </a:r>
          </a:p>
          <a:p>
            <a:pPr lvl="1"/>
            <a:r>
              <a:rPr lang="en-US" dirty="0"/>
              <a:t>Reliable, flexible and ready when called </a:t>
            </a:r>
          </a:p>
          <a:p>
            <a:r>
              <a:rPr lang="en-US" dirty="0"/>
              <a:t>Quality </a:t>
            </a:r>
          </a:p>
          <a:p>
            <a:pPr lvl="1"/>
            <a:r>
              <a:rPr lang="en-US" dirty="0"/>
              <a:t>Approved/certified quality management systems</a:t>
            </a:r>
          </a:p>
          <a:p>
            <a:r>
              <a:rPr lang="en-US" dirty="0"/>
              <a:t>Integrity</a:t>
            </a:r>
          </a:p>
          <a:p>
            <a:pPr lvl="1"/>
            <a:r>
              <a:rPr lang="en-US" dirty="0"/>
              <a:t>A values-based company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81097" y="6548582"/>
            <a:ext cx="1719072" cy="309418"/>
          </a:xfrm>
        </p:spPr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21947" y="6548582"/>
            <a:ext cx="439891" cy="309418"/>
          </a:xfrm>
        </p:spPr>
        <p:txBody>
          <a:bodyPr/>
          <a:lstStyle/>
          <a:p>
            <a:fld id="{9EA51DAC-3F90-4AAD-A1AF-FE7171D4A59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b="12509"/>
          <a:stretch/>
        </p:blipFill>
        <p:spPr>
          <a:xfrm>
            <a:off x="7230140" y="2636874"/>
            <a:ext cx="4931698" cy="25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55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C126223-92B6-4996-B501-A669D1F4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838" cy="4799974"/>
          </a:xfrm>
          <a:prstGeom prst="rect">
            <a:avLst/>
          </a:prstGeom>
        </p:spPr>
      </p:pic>
      <p:sp>
        <p:nvSpPr>
          <p:cNvPr id="4" name="Title 12">
            <a:extLst>
              <a:ext uri="{FF2B5EF4-FFF2-40B4-BE49-F238E27FC236}">
                <a16:creationId xmlns:a16="http://schemas.microsoft.com/office/drawing/2014/main" id="{4075DE9D-F470-4ADB-843F-1117F0C64A10}"/>
              </a:ext>
            </a:extLst>
          </p:cNvPr>
          <p:cNvSpPr txBox="1">
            <a:spLocks/>
          </p:cNvSpPr>
          <p:nvPr/>
        </p:nvSpPr>
        <p:spPr>
          <a:xfrm>
            <a:off x="612646" y="1388125"/>
            <a:ext cx="4576300" cy="170595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Roboto Condensed Light" panose="02000000000000000000" pitchFamily="2" charset="0"/>
              </a:defRPr>
            </a:lvl1pPr>
          </a:lstStyle>
          <a:p>
            <a:r>
              <a:rPr lang="en-US" sz="3600" dirty="0"/>
              <a:t>Questions?</a:t>
            </a:r>
          </a:p>
          <a:p>
            <a:r>
              <a:rPr lang="en-US" sz="3600" dirty="0"/>
              <a:t>Thank You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1D8FD6-D36F-4AAF-A874-E29E3A313554}"/>
              </a:ext>
            </a:extLst>
          </p:cNvPr>
          <p:cNvSpPr/>
          <p:nvPr/>
        </p:nvSpPr>
        <p:spPr>
          <a:xfrm>
            <a:off x="506776" y="1509312"/>
            <a:ext cx="85743" cy="1463040"/>
          </a:xfrm>
          <a:prstGeom prst="rect">
            <a:avLst/>
          </a:prstGeom>
          <a:solidFill>
            <a:srgbClr val="0F57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847710A-A45F-48C8-B904-F2B5AC0446FA}"/>
              </a:ext>
            </a:extLst>
          </p:cNvPr>
          <p:cNvSpPr txBox="1">
            <a:spLocks/>
          </p:cNvSpPr>
          <p:nvPr/>
        </p:nvSpPr>
        <p:spPr>
          <a:xfrm>
            <a:off x="384298" y="5348688"/>
            <a:ext cx="5696622" cy="960597"/>
          </a:xfrm>
          <a:prstGeom prst="rect">
            <a:avLst/>
          </a:prstGeom>
        </p:spPr>
        <p:txBody>
          <a:bodyPr/>
          <a:lstStyle>
            <a:lvl1pPr marL="230188" indent="-230188" algn="l" defTabSz="914400" rtl="0" eaLnBrk="1" latinLnBrk="0" hangingPunct="1">
              <a:spcBef>
                <a:spcPts val="1200"/>
              </a:spcBef>
              <a:buClr>
                <a:srgbClr val="0F578E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61963" indent="-227013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Open Sans" panose="020B0606030504020204" pitchFamily="34" charset="0"/>
              <a:buChar char="-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2625" indent="-228600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915988" indent="-228600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Open Sans" panose="020B0606030504020204" pitchFamily="34" charset="0"/>
              <a:buChar char="-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rgbClr val="0F578E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1800" i="1" dirty="0">
              <a:solidFill>
                <a:srgbClr val="0F578E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64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Epsilon Systems – A Trusted Partner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366092"/>
            <a:ext cx="6430572" cy="5101383"/>
          </a:xfrm>
        </p:spPr>
        <p:txBody>
          <a:bodyPr>
            <a:noAutofit/>
          </a:bodyPr>
          <a:lstStyle/>
          <a:p>
            <a:r>
              <a:rPr lang="en-US" sz="1800" dirty="0"/>
              <a:t>Diverse Professional and Technical Services Company</a:t>
            </a:r>
          </a:p>
          <a:p>
            <a:pPr lvl="1"/>
            <a:r>
              <a:rPr lang="en-US" sz="1800" dirty="0"/>
              <a:t>Founded in 1998</a:t>
            </a:r>
          </a:p>
          <a:p>
            <a:pPr lvl="1"/>
            <a:r>
              <a:rPr lang="en-US" sz="1800" dirty="0"/>
              <a:t>Consistent Organic Growth</a:t>
            </a:r>
          </a:p>
          <a:p>
            <a:pPr lvl="1"/>
            <a:r>
              <a:rPr lang="en-US" sz="1800" dirty="0"/>
              <a:t>Targeted Technology Acquisitions</a:t>
            </a:r>
          </a:p>
          <a:p>
            <a:r>
              <a:rPr lang="en-US" sz="1800" dirty="0"/>
              <a:t>Nearly 1,200 Skilled Professionals</a:t>
            </a:r>
          </a:p>
          <a:p>
            <a:pPr lvl="1"/>
            <a:r>
              <a:rPr lang="en-US" sz="1800" dirty="0"/>
              <a:t>Scientists/Engineers</a:t>
            </a:r>
          </a:p>
          <a:p>
            <a:pPr lvl="1"/>
            <a:r>
              <a:rPr lang="en-US" dirty="0"/>
              <a:t>Technical Specialists</a:t>
            </a:r>
          </a:p>
          <a:p>
            <a:pPr lvl="1"/>
            <a:r>
              <a:rPr lang="en-US" sz="1800"/>
              <a:t>Skilled Craftsmen</a:t>
            </a:r>
          </a:p>
          <a:p>
            <a:pPr lvl="1"/>
            <a:r>
              <a:rPr lang="en-US"/>
              <a:t>Up to TS/SCI Cleared Employees</a:t>
            </a:r>
          </a:p>
          <a:p>
            <a:r>
              <a:rPr lang="en-US"/>
              <a:t>Headquartered in San Diego</a:t>
            </a:r>
          </a:p>
          <a:p>
            <a:pPr lvl="1"/>
            <a:r>
              <a:rPr lang="en-US"/>
              <a:t>Top Secret Facility Clearance</a:t>
            </a:r>
          </a:p>
          <a:p>
            <a:r>
              <a:rPr lang="en-US"/>
              <a:t>Secret Collateral Facility in Largo, Florida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A51DAC-3F90-4AAD-A1AF-FE7171D4A594}" type="slidenum">
              <a:rPr lang="en-US" noProof="0" smtClean="0"/>
              <a:pPr lvl="0"/>
              <a:t>3</a:t>
            </a:fld>
            <a:endParaRPr lang="en-US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F06E723-6405-4351-979E-9F98CCF5E839}"/>
              </a:ext>
            </a:extLst>
          </p:cNvPr>
          <p:cNvGrpSpPr/>
          <p:nvPr/>
        </p:nvGrpSpPr>
        <p:grpSpPr>
          <a:xfrm>
            <a:off x="7142922" y="-18162"/>
            <a:ext cx="5018916" cy="6485637"/>
            <a:chOff x="7881730" y="1033667"/>
            <a:chExt cx="4280108" cy="55309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D2200F-B23C-4FE8-BDF1-446E0494A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730" y="3475777"/>
              <a:ext cx="4280108" cy="30888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CAFA0D-D054-4940-9D76-6BFF5059F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1731" y="1033667"/>
              <a:ext cx="4280107" cy="2853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67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Epsilon Systems Office Locations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en-US" noProof="0" dirty="0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EA51DAC-3F90-4AAD-A1AF-FE7171D4A594}" type="slidenum">
              <a:rPr lang="en-US" noProof="0" smtClean="0"/>
              <a:pPr lvl="0"/>
              <a:t>4</a:t>
            </a:fld>
            <a:endParaRPr lang="en-US" noProof="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7C29551-A3B8-47EF-9FEE-C4963DE2A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34" y="1099402"/>
            <a:ext cx="9781609" cy="52918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B0CF4D-BB63-4246-A60A-10D8464B47A7}"/>
              </a:ext>
            </a:extLst>
          </p:cNvPr>
          <p:cNvSpPr txBox="1"/>
          <p:nvPr/>
        </p:nvSpPr>
        <p:spPr>
          <a:xfrm>
            <a:off x="1217705" y="4641913"/>
            <a:ext cx="948232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Pearl City, HI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8C17B4-F394-45C6-A97E-C25FEC5C3269}"/>
              </a:ext>
            </a:extLst>
          </p:cNvPr>
          <p:cNvSpPr txBox="1"/>
          <p:nvPr/>
        </p:nvSpPr>
        <p:spPr>
          <a:xfrm>
            <a:off x="4300422" y="4879372"/>
            <a:ext cx="1103089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Las Cruces, NM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83063A5-2704-499F-A0C0-331EC14889A7}"/>
              </a:ext>
            </a:extLst>
          </p:cNvPr>
          <p:cNvSpPr txBox="1"/>
          <p:nvPr/>
        </p:nvSpPr>
        <p:spPr>
          <a:xfrm>
            <a:off x="9134417" y="5181558"/>
            <a:ext cx="1121494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Jacksonville, FL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31EBE80-35B0-47D3-9077-C2B821973F36}"/>
              </a:ext>
            </a:extLst>
          </p:cNvPr>
          <p:cNvSpPr txBox="1"/>
          <p:nvPr/>
        </p:nvSpPr>
        <p:spPr>
          <a:xfrm>
            <a:off x="9487891" y="4508306"/>
            <a:ext cx="1625718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11568C"/>
                </a:solidFill>
              </a:rPr>
              <a:t>North Charleston, SC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F383CD-AF56-4FEC-B50D-2378651C83F5}"/>
              </a:ext>
            </a:extLst>
          </p:cNvPr>
          <p:cNvSpPr txBox="1"/>
          <p:nvPr/>
        </p:nvSpPr>
        <p:spPr>
          <a:xfrm>
            <a:off x="9802748" y="3404147"/>
            <a:ext cx="2036581" cy="3693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11568C"/>
                </a:solidFill>
              </a:rPr>
              <a:t> Chesapeake, VA</a:t>
            </a:r>
          </a:p>
          <a:p>
            <a:r>
              <a:rPr lang="en-US" sz="900" b="1" dirty="0">
                <a:solidFill>
                  <a:srgbClr val="11568C"/>
                </a:solidFill>
              </a:rPr>
              <a:t>Portsmouth, VA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F2FADA-85EC-4243-889C-DC793F443D53}"/>
              </a:ext>
            </a:extLst>
          </p:cNvPr>
          <p:cNvSpPr txBox="1"/>
          <p:nvPr/>
        </p:nvSpPr>
        <p:spPr>
          <a:xfrm>
            <a:off x="9849782" y="2899464"/>
            <a:ext cx="1606595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11568C"/>
                </a:solidFill>
              </a:rPr>
              <a:t>Philadelphia, PA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D9EC23A-9180-41B7-B49C-63A7C76DAC6F}"/>
              </a:ext>
            </a:extLst>
          </p:cNvPr>
          <p:cNvSpPr txBox="1"/>
          <p:nvPr/>
        </p:nvSpPr>
        <p:spPr>
          <a:xfrm>
            <a:off x="2075603" y="3555133"/>
            <a:ext cx="1109838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Ridgecrest, CA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C141F70-A46B-4907-ADCD-08F8AC50FC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32" y="4377737"/>
            <a:ext cx="200025" cy="2667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F517076-4460-41B9-82FA-45353A593D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410" y="4239461"/>
            <a:ext cx="200025" cy="266700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78C025-8B39-44F0-9893-0C9BD5E05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429" y="3537907"/>
            <a:ext cx="200025" cy="2667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C597FFF-9594-4281-B30A-DFAA1E5D4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310" y="4667668"/>
            <a:ext cx="200025" cy="2667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EEBB9B8-1C92-4059-98FA-8E96F2888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219" y="4394691"/>
            <a:ext cx="200025" cy="2667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B0A138C5-CA8C-4F5A-9B96-4EE381493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570" y="2803244"/>
            <a:ext cx="200025" cy="266700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B9734CC6-1657-49F4-BB30-3302A0FFE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632" y="3361383"/>
            <a:ext cx="200025" cy="26670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E28439D4-4B09-4FEB-B7AD-AF0FF9AE4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57" y="3466146"/>
            <a:ext cx="200025" cy="266700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8D31DA84-2660-422D-A299-8C9370BCA3DA}"/>
              </a:ext>
            </a:extLst>
          </p:cNvPr>
          <p:cNvSpPr txBox="1"/>
          <p:nvPr/>
        </p:nvSpPr>
        <p:spPr>
          <a:xfrm>
            <a:off x="8453038" y="5422632"/>
            <a:ext cx="749579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Largo, FL</a:t>
            </a: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6C56B117-D89A-42A3-929A-3F73F81C1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63" y="4946739"/>
            <a:ext cx="200025" cy="2667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20302A-F48A-4E0E-8A49-EDD6796BD2D1}"/>
              </a:ext>
            </a:extLst>
          </p:cNvPr>
          <p:cNvSpPr txBox="1"/>
          <p:nvPr/>
        </p:nvSpPr>
        <p:spPr>
          <a:xfrm>
            <a:off x="2220849" y="4459199"/>
            <a:ext cx="1742227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National City, CA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37DFFCE4-D034-4D3D-85F4-F09109814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59" y="5547396"/>
            <a:ext cx="200025" cy="2667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95F253A-BEFE-BA7E-8EDF-94192F073619}"/>
              </a:ext>
            </a:extLst>
          </p:cNvPr>
          <p:cNvSpPr txBox="1"/>
          <p:nvPr/>
        </p:nvSpPr>
        <p:spPr>
          <a:xfrm>
            <a:off x="1586962" y="3978504"/>
            <a:ext cx="1839627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11568C"/>
                </a:solidFill>
              </a:rPr>
              <a:t>Headquarters: San Diego, 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EF78A3-C8C6-14D5-C575-0A41D7DC5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97" y="4215980"/>
            <a:ext cx="200025" cy="266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86F2C-A4AE-8210-5FE4-822A91EEE93D}"/>
              </a:ext>
            </a:extLst>
          </p:cNvPr>
          <p:cNvSpPr txBox="1"/>
          <p:nvPr/>
        </p:nvSpPr>
        <p:spPr>
          <a:xfrm>
            <a:off x="7480470" y="3254002"/>
            <a:ext cx="1040829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11568C"/>
                </a:solidFill>
              </a:rPr>
              <a:t>Dayton, OH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EC11E1-EB77-5A8A-518D-2B94D050C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451" y="3233476"/>
            <a:ext cx="200025" cy="266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3D67D4-4BF6-1B91-1F98-B9949F1EEFB1}"/>
              </a:ext>
            </a:extLst>
          </p:cNvPr>
          <p:cNvSpPr txBox="1"/>
          <p:nvPr/>
        </p:nvSpPr>
        <p:spPr>
          <a:xfrm>
            <a:off x="4423913" y="4411081"/>
            <a:ext cx="1238334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11568C"/>
                </a:solidFill>
              </a:rPr>
              <a:t>Albuquerque, </a:t>
            </a:r>
            <a:r>
              <a:rPr lang="en-US" sz="900" b="1" dirty="0">
                <a:solidFill>
                  <a:srgbClr val="11568C"/>
                </a:solidFill>
              </a:rPr>
              <a:t>NM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2F13B9-A8E1-386D-96DA-A664297025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16" y="4199377"/>
            <a:ext cx="200025" cy="266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117A18-0E7A-0A79-3703-4D9C2B3FF85D}"/>
              </a:ext>
            </a:extLst>
          </p:cNvPr>
          <p:cNvSpPr txBox="1"/>
          <p:nvPr/>
        </p:nvSpPr>
        <p:spPr>
          <a:xfrm>
            <a:off x="7006413" y="3736719"/>
            <a:ext cx="1238334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solidFill>
                  <a:srgbClr val="11568C"/>
                </a:solidFill>
              </a:rPr>
              <a:t>St. Louis, MO</a:t>
            </a:r>
            <a:endParaRPr lang="en-US" sz="900" b="1" dirty="0">
              <a:solidFill>
                <a:srgbClr val="11568C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12DCDD-7354-B2E6-91E7-6D332BE9D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16" y="3525015"/>
            <a:ext cx="200025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78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Qualifications / Certifications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366092"/>
            <a:ext cx="8183936" cy="5101383"/>
          </a:xfrm>
        </p:spPr>
        <p:txBody>
          <a:bodyPr>
            <a:normAutofit/>
          </a:bodyPr>
          <a:lstStyle/>
          <a:p>
            <a:r>
              <a:rPr lang="en-US" dirty="0"/>
              <a:t>NAVSEA NOTE 5000 SUBSAFE Certified, on all classes of submarines</a:t>
            </a:r>
          </a:p>
          <a:p>
            <a:r>
              <a:rPr lang="en-US" dirty="0"/>
              <a:t>Designated Overhaul Point (DOP) for Submarine </a:t>
            </a:r>
            <a:r>
              <a:rPr lang="en-US"/>
              <a:t>Corporate </a:t>
            </a:r>
            <a:br>
              <a:rPr lang="en-US"/>
            </a:br>
            <a:r>
              <a:rPr lang="en-US"/>
              <a:t>Component </a:t>
            </a:r>
            <a:r>
              <a:rPr lang="en-US" dirty="0"/>
              <a:t>Repair Program (CCRP)</a:t>
            </a:r>
          </a:p>
          <a:p>
            <a:r>
              <a:rPr lang="en-US" dirty="0"/>
              <a:t>Master Ship Repair Agreement (MSRA</a:t>
            </a:r>
            <a:r>
              <a:rPr lang="en-US"/>
              <a:t>) to </a:t>
            </a:r>
            <a:r>
              <a:rPr lang="en-US" dirty="0"/>
              <a:t>perform </a:t>
            </a:r>
            <a:r>
              <a:rPr lang="en-US"/>
              <a:t>Complex </a:t>
            </a:r>
            <a:br>
              <a:rPr lang="en-US"/>
            </a:br>
            <a:r>
              <a:rPr lang="en-US"/>
              <a:t>Repair </a:t>
            </a:r>
            <a:r>
              <a:rPr lang="en-US" dirty="0"/>
              <a:t>Work (Virginia Location)</a:t>
            </a:r>
          </a:p>
          <a:p>
            <a:r>
              <a:rPr lang="en-US" dirty="0"/>
              <a:t>ISO 9001:2015-Compliant Quality </a:t>
            </a:r>
            <a:r>
              <a:rPr lang="en-US"/>
              <a:t>Management Systems </a:t>
            </a:r>
            <a:endParaRPr lang="en-US" dirty="0"/>
          </a:p>
          <a:p>
            <a:r>
              <a:rPr lang="en-US" dirty="0"/>
              <a:t>NAVSEA </a:t>
            </a:r>
            <a:r>
              <a:rPr lang="en-US"/>
              <a:t>and American Bureau of Shipping (ABS) </a:t>
            </a:r>
            <a:r>
              <a:rPr lang="en-US" dirty="0"/>
              <a:t>Certified </a:t>
            </a:r>
            <a:r>
              <a:rPr lang="en-US"/>
              <a:t>Welders </a:t>
            </a:r>
            <a:br>
              <a:rPr lang="en-US"/>
            </a:br>
            <a:r>
              <a:rPr lang="en-US"/>
              <a:t>and Non-Destructive Testing (NDT) </a:t>
            </a:r>
            <a:r>
              <a:rPr lang="en-US" dirty="0"/>
              <a:t>Personnel </a:t>
            </a:r>
          </a:p>
          <a:p>
            <a:r>
              <a:rPr lang="en-US" dirty="0"/>
              <a:t>Certified Fiber Optic Technicians</a:t>
            </a:r>
          </a:p>
          <a:p>
            <a:r>
              <a:rPr lang="en-US" dirty="0"/>
              <a:t>Level III </a:t>
            </a:r>
            <a:r>
              <a:rPr lang="en-US"/>
              <a:t>NDT Visual, Penetrant, Magnetic, and Ultrasonic Testing Provider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26031A-68B8-4EC6-9682-256A1C245C68}"/>
              </a:ext>
            </a:extLst>
          </p:cNvPr>
          <p:cNvSpPr txBox="1"/>
          <p:nvPr/>
        </p:nvSpPr>
        <p:spPr>
          <a:xfrm>
            <a:off x="8073754" y="2283819"/>
            <a:ext cx="1284293" cy="952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ISO</a:t>
            </a:r>
          </a:p>
          <a:p>
            <a:pPr marL="0" marR="0" lvl="0" indent="0" algn="ctr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9001:2015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1549B6-CB5F-46E0-B1B6-235698B76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5454" y="1535443"/>
            <a:ext cx="3683308" cy="67424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AE4458-903D-420F-8CC1-1B0403BC828E}"/>
              </a:ext>
            </a:extLst>
          </p:cNvPr>
          <p:cNvSpPr/>
          <p:nvPr/>
        </p:nvSpPr>
        <p:spPr>
          <a:xfrm>
            <a:off x="10008731" y="2415304"/>
            <a:ext cx="18910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1F497D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SUBSAFE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E60735-E215-434C-B062-976A047884F9}"/>
              </a:ext>
            </a:extLst>
          </p:cNvPr>
          <p:cNvSpPr/>
          <p:nvPr/>
        </p:nvSpPr>
        <p:spPr>
          <a:xfrm>
            <a:off x="9021554" y="3247376"/>
            <a:ext cx="275908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0B0F0"/>
                  </a:outerShdw>
                </a:effectLst>
                <a:uLnTx/>
                <a:uFillTx/>
                <a:latin typeface="Roboto Slab"/>
                <a:ea typeface="+mn-ea"/>
                <a:cs typeface="+mn-cs"/>
              </a:rPr>
              <a:t>NAVSEA AIT</a:t>
            </a:r>
          </a:p>
        </p:txBody>
      </p:sp>
    </p:spTree>
    <p:extLst>
      <p:ext uri="{BB962C8B-B14F-4D97-AF65-F5344CB8AC3E}">
        <p14:creationId xmlns:p14="http://schemas.microsoft.com/office/powerpoint/2010/main" val="2046390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Worldwide Ship Repair </a:t>
            </a:r>
            <a:br>
              <a:rPr lang="en-US" dirty="0"/>
            </a:br>
            <a:r>
              <a:rPr lang="en-US" dirty="0"/>
              <a:t>and Modernization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802" y="1737360"/>
            <a:ext cx="8387532" cy="5120640"/>
          </a:xfrm>
        </p:spPr>
        <p:txBody>
          <a:bodyPr>
            <a:normAutofit/>
          </a:bodyPr>
          <a:lstStyle/>
          <a:p>
            <a:r>
              <a:rPr lang="en-US" dirty="0"/>
              <a:t>Primary Customers</a:t>
            </a:r>
          </a:p>
          <a:p>
            <a:pPr lvl="1">
              <a:spcBef>
                <a:spcPts val="400"/>
              </a:spcBef>
            </a:pPr>
            <a:r>
              <a:rPr lang="en-US"/>
              <a:t>Naval Sea System Command (NAVSEA)</a:t>
            </a:r>
          </a:p>
          <a:p>
            <a:pPr lvl="1">
              <a:spcBef>
                <a:spcPts val="400"/>
              </a:spcBef>
            </a:pPr>
            <a:r>
              <a:rPr lang="en-US"/>
              <a:t>NAVSEA Field Activities</a:t>
            </a:r>
          </a:p>
          <a:p>
            <a:pPr lvl="1">
              <a:spcBef>
                <a:spcPts val="400"/>
              </a:spcBef>
            </a:pPr>
            <a:r>
              <a:rPr lang="en-US"/>
              <a:t>Private </a:t>
            </a:r>
            <a:r>
              <a:rPr lang="en-US" dirty="0"/>
              <a:t>and Naval Shipyards</a:t>
            </a:r>
          </a:p>
          <a:p>
            <a:pPr lvl="1">
              <a:spcBef>
                <a:spcPts val="400"/>
              </a:spcBef>
            </a:pPr>
            <a:r>
              <a:rPr lang="en-US"/>
              <a:t>Industry Primes and Partners </a:t>
            </a:r>
            <a:endParaRPr lang="en-US" dirty="0"/>
          </a:p>
          <a:p>
            <a:r>
              <a:rPr lang="en-US"/>
              <a:t>Epsilon Systems Repair </a:t>
            </a:r>
            <a:r>
              <a:rPr lang="en-US" dirty="0"/>
              <a:t>and Modernization Facility Locations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Portsmouth, VA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San Diego, CA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Pearl Harbor, HI</a:t>
            </a:r>
          </a:p>
          <a:p>
            <a:pPr lvl="1">
              <a:spcBef>
                <a:spcPts val="400"/>
              </a:spcBef>
            </a:pPr>
            <a:r>
              <a:rPr lang="en-US" dirty="0"/>
              <a:t>Mayport</a:t>
            </a:r>
            <a:r>
              <a:rPr lang="en-US"/>
              <a:t>, FL</a:t>
            </a:r>
          </a:p>
          <a:p>
            <a:r>
              <a:rPr lang="en-US"/>
              <a:t>Epsilon Systems personnel work in public and private yards</a:t>
            </a:r>
          </a:p>
          <a:p>
            <a:r>
              <a:rPr lang="en-US"/>
              <a:t>Fly-away </a:t>
            </a:r>
            <a:r>
              <a:rPr lang="en-US" dirty="0"/>
              <a:t>teams </a:t>
            </a:r>
            <a:r>
              <a:rPr lang="en-US"/>
              <a:t>support OCONUS locations, for example: 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dirty="0"/>
              <a:t>Singapore, Japan, Persian Gulf, Guam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1CB524A-F543-402C-B4F1-66C825DF2B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Nuclear submarines, surface ships and aircraft carriers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38" y="0"/>
            <a:ext cx="3200400" cy="2860357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8961438" y="2860357"/>
            <a:ext cx="3200400" cy="1738028"/>
          </a:xfrm>
          <a:prstGeom prst="rect">
            <a:avLst/>
          </a:prstGeom>
          <a:solidFill>
            <a:srgbClr val="919191"/>
          </a:solidFill>
          <a:ln w="12700">
            <a:noFill/>
          </a:ln>
        </p:spPr>
        <p:txBody>
          <a:bodyPr wrap="square" tIns="0" bIns="91440" rtlCol="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+mj-lt"/>
                <a:ea typeface="Roboto Condensed" panose="02000000000000000000" pitchFamily="2" charset="0"/>
                <a:cs typeface="Roboto Condensed" panose="02000000000000000000" pitchFamily="2" charset="0"/>
              </a:rPr>
              <a:t>Epsilon has a $200M contract to provide LCS 1 Class Planned, Preventative and Facilities Maintenance for Mayport, FL based ships.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438" y="4598385"/>
            <a:ext cx="3200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8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Industrial and Shipboard Electrical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2958" y="1366092"/>
            <a:ext cx="8888819" cy="5101383"/>
          </a:xfrm>
        </p:spPr>
        <p:txBody>
          <a:bodyPr>
            <a:normAutofit/>
          </a:bodyPr>
          <a:lstStyle/>
          <a:p>
            <a:r>
              <a:rPr lang="en-US" dirty="0"/>
              <a:t>Full Range of Shipboard Electrical Services</a:t>
            </a:r>
          </a:p>
          <a:p>
            <a:pPr lvl="1"/>
            <a:r>
              <a:rPr lang="en-US" dirty="0"/>
              <a:t>Generator Cleaning and Refurbishment</a:t>
            </a:r>
          </a:p>
          <a:p>
            <a:pPr lvl="1"/>
            <a:r>
              <a:rPr lang="en-US" dirty="0"/>
              <a:t>Pump-Motor Combinations </a:t>
            </a:r>
          </a:p>
          <a:p>
            <a:pPr lvl="2"/>
            <a:r>
              <a:rPr lang="en-US" dirty="0"/>
              <a:t>Removal, Refurbishment and Reinstallation</a:t>
            </a:r>
          </a:p>
          <a:p>
            <a:r>
              <a:rPr lang="en-US" dirty="0"/>
              <a:t>Electric Motor and Control Products</a:t>
            </a:r>
          </a:p>
          <a:p>
            <a:pPr lvl="1"/>
            <a:r>
              <a:rPr lang="en-US" dirty="0"/>
              <a:t>Adjustable Speed Drives</a:t>
            </a:r>
          </a:p>
          <a:p>
            <a:pPr lvl="1"/>
            <a:r>
              <a:rPr lang="en-US" dirty="0"/>
              <a:t>Electric Motors</a:t>
            </a:r>
          </a:p>
          <a:p>
            <a:pPr lvl="1"/>
            <a:r>
              <a:rPr lang="en-US" dirty="0"/>
              <a:t>Programmable Logic Controllers (PLCs)</a:t>
            </a:r>
          </a:p>
          <a:p>
            <a:pPr lvl="1"/>
            <a:r>
              <a:rPr lang="en-US" dirty="0"/>
              <a:t>Power Transmission</a:t>
            </a:r>
          </a:p>
          <a:p>
            <a:pPr lvl="1"/>
            <a:endParaRPr lang="en-US" dirty="0"/>
          </a:p>
          <a:p>
            <a:pPr marL="234950" lvl="1" indent="0">
              <a:buNone/>
            </a:pPr>
            <a:r>
              <a:rPr lang="en-US" dirty="0"/>
              <a:t>Customers include electrical power generation plants, hospitals, municipalities, water districts, mechanical contractors, manufacturers, food producers, and ship repair customers such as the U.S. Coast Guard and the U.S. Navy.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8" b="3884"/>
          <a:stretch/>
        </p:blipFill>
        <p:spPr>
          <a:xfrm>
            <a:off x="0" y="2724151"/>
            <a:ext cx="2286000" cy="1826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6770"/>
            <a:ext cx="2286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1077"/>
            <a:ext cx="2286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0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Hyperbaric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00874" y="1366092"/>
            <a:ext cx="4813171" cy="510138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Over 20 years’ experience manufacturing hyperbaric and diver life support systems</a:t>
            </a:r>
          </a:p>
          <a:p>
            <a:pPr lvl="1"/>
            <a:r>
              <a:rPr lang="en-US" dirty="0"/>
              <a:t>Contract/project execution supported from design phase to final product</a:t>
            </a:r>
          </a:p>
          <a:p>
            <a:pPr lvl="1"/>
            <a:r>
              <a:rPr lang="en-US" dirty="0"/>
              <a:t>Air pressurization, breathing systems (air and oxygen), fire extinguishing, etc.</a:t>
            </a:r>
          </a:p>
          <a:p>
            <a:pPr lvl="0"/>
            <a:r>
              <a:rPr lang="en-US" dirty="0"/>
              <a:t>Oxygen clean various products including hoses, components, piping systems, etc. to MIL-STD-1330/MIL-STD-1622</a:t>
            </a:r>
          </a:p>
          <a:p>
            <a:pPr lvl="1"/>
            <a:r>
              <a:rPr lang="en-US" dirty="0"/>
              <a:t>Class 10,000/ISO 7 equivalent cleanroom to support this capability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5" y="1461342"/>
            <a:ext cx="6362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49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C5I Software/Systems Engineering Services and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1898" y="1737360"/>
            <a:ext cx="6541715" cy="4638675"/>
          </a:xfrm>
        </p:spPr>
        <p:txBody>
          <a:bodyPr>
            <a:normAutofit/>
          </a:bodyPr>
          <a:lstStyle/>
          <a:p>
            <a:r>
              <a:rPr lang="en-US" dirty="0"/>
              <a:t>Software Engineering – Design, Solutions, Support</a:t>
            </a:r>
          </a:p>
          <a:p>
            <a:r>
              <a:rPr lang="en-US" dirty="0"/>
              <a:t>SIGINT/IO/ISR Architecture, Engineering, Testing, Validation, and Installation</a:t>
            </a:r>
          </a:p>
          <a:p>
            <a:r>
              <a:rPr lang="en-US" dirty="0"/>
              <a:t>Digital Signal Processing</a:t>
            </a:r>
          </a:p>
          <a:p>
            <a:r>
              <a:rPr lang="en-US" dirty="0"/>
              <a:t>Web/Cloud Services Development</a:t>
            </a:r>
          </a:p>
          <a:p>
            <a:r>
              <a:rPr lang="en-US" dirty="0"/>
              <a:t>Networking Engineering/Application Integration</a:t>
            </a:r>
          </a:p>
          <a:p>
            <a:r>
              <a:rPr lang="en-US" dirty="0"/>
              <a:t>SIGINT Operational Training Support</a:t>
            </a:r>
          </a:p>
          <a:p>
            <a:r>
              <a:rPr lang="en-US" dirty="0"/>
              <a:t>Cybersecurity Engineering</a:t>
            </a:r>
          </a:p>
          <a:p>
            <a:r>
              <a:rPr lang="en-US" dirty="0"/>
              <a:t>Requirements Engineering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www.epsilonsystems.com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51DAC-3F90-4AAD-A1AF-FE7171D4A59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9614330-8A69-4594-8DC0-FAF9E56B4F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0687" y="1134468"/>
            <a:ext cx="11602926" cy="459898"/>
          </a:xfrm>
        </p:spPr>
        <p:txBody>
          <a:bodyPr>
            <a:normAutofit/>
          </a:bodyPr>
          <a:lstStyle/>
          <a:p>
            <a:r>
              <a:rPr lang="en-US"/>
              <a:t>We integrate extensive data sets to provide actionable intelligence for rapid, accurate decision making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BA08CC-30F6-4287-A961-089C7DC2D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6" r="18014"/>
          <a:stretch/>
        </p:blipFill>
        <p:spPr>
          <a:xfrm>
            <a:off x="0" y="1616668"/>
            <a:ext cx="5369442" cy="4744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4D6CFC-2648-4F36-B71E-9836A78B8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6" y="5176002"/>
            <a:ext cx="3541588" cy="100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43258"/>
      </p:ext>
    </p:extLst>
  </p:cSld>
  <p:clrMapOvr>
    <a:masterClrMapping/>
  </p:clrMapOvr>
</p:sld>
</file>

<file path=ppt/theme/theme1.xml><?xml version="1.0" encoding="utf-8"?>
<a:theme xmlns:a="http://schemas.openxmlformats.org/drawingml/2006/main" name="Epsilon Template 1">
  <a:themeElements>
    <a:clrScheme name="Epsilon 2018">
      <a:dk1>
        <a:srgbClr val="000000"/>
      </a:dk1>
      <a:lt1>
        <a:srgbClr val="FFFFFF"/>
      </a:lt1>
      <a:dk2>
        <a:srgbClr val="3D3D3D"/>
      </a:dk2>
      <a:lt2>
        <a:srgbClr val="F4F4F4"/>
      </a:lt2>
      <a:accent1>
        <a:srgbClr val="11568C"/>
      </a:accent1>
      <a:accent2>
        <a:srgbClr val="FFBA00"/>
      </a:accent2>
      <a:accent3>
        <a:srgbClr val="00ABFE"/>
      </a:accent3>
      <a:accent4>
        <a:srgbClr val="71A1C6"/>
      </a:accent4>
      <a:accent5>
        <a:srgbClr val="252A3B"/>
      </a:accent5>
      <a:accent6>
        <a:srgbClr val="B51919"/>
      </a:accent6>
      <a:hlink>
        <a:srgbClr val="CC9900"/>
      </a:hlink>
      <a:folHlink>
        <a:srgbClr val="969696"/>
      </a:folHlink>
    </a:clrScheme>
    <a:fontScheme name="Epsilon Systems">
      <a:majorFont>
        <a:latin typeface="Arial Narrow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395c431-4782-4670-acc7-b45f658d7ee2">
      <UserInfo>
        <DisplayName>Steve Boraz</DisplayName>
        <AccountId>10</AccountId>
        <AccountType/>
      </UserInfo>
    </SharedWithUsers>
    <TaxCatchAll xmlns="5eae7960-697e-4cf3-8f35-24b1624e46ab" xsi:nil="true"/>
    <lcf76f155ced4ddcb4097134ff3c332f xmlns="33772f0d-c764-4374-9edf-4dce86cfd31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6AD30C8575BE478D1CAF5CFD94CBBE" ma:contentTypeVersion="17" ma:contentTypeDescription="Create a new document." ma:contentTypeScope="" ma:versionID="608de0cbebda7f6a39ffbb60de59f6fe">
  <xsd:schema xmlns:xsd="http://www.w3.org/2001/XMLSchema" xmlns:xs="http://www.w3.org/2001/XMLSchema" xmlns:p="http://schemas.microsoft.com/office/2006/metadata/properties" xmlns:ns2="33772f0d-c764-4374-9edf-4dce86cfd312" xmlns:ns3="5eae7960-697e-4cf3-8f35-24b1624e46ab" xmlns:ns4="0395c431-4782-4670-acc7-b45f658d7ee2" targetNamespace="http://schemas.microsoft.com/office/2006/metadata/properties" ma:root="true" ma:fieldsID="615d2a5b8082609780448c90b602a824" ns2:_="" ns3:_="" ns4:_="">
    <xsd:import namespace="33772f0d-c764-4374-9edf-4dce86cfd312"/>
    <xsd:import namespace="5eae7960-697e-4cf3-8f35-24b1624e46ab"/>
    <xsd:import namespace="0395c431-4782-4670-acc7-b45f658d7e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72f0d-c764-4374-9edf-4dce86cfd3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aaa793d-27d0-4a82-a575-d7501affb8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ae7960-697e-4cf3-8f35-24b1624e46a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bc82943-ffd8-48ae-a35d-44845737b51a}" ma:internalName="TaxCatchAll" ma:showField="CatchAllData" ma:web="5eae7960-697e-4cf3-8f35-24b1624e46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5c431-4782-4670-acc7-b45f658d7ee2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6FEA402-FF83-4565-B7F3-710ECA69978D}">
  <ds:schemaRefs>
    <ds:schemaRef ds:uri="http://purl.org/dc/terms/"/>
    <ds:schemaRef ds:uri="3a8671b2-24aa-4681-83ea-1d00479b3981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64964ff4-49b8-49c8-bfa3-3fd48e1fab4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103AAF8-B8DE-4CE9-B9E7-7D82F3D9F9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E688F0-E5EE-4C4F-997B-F8416F1527B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7889</TotalTime>
  <Words>1612</Words>
  <Application>Microsoft Office PowerPoint</Application>
  <PresentationFormat>Custom</PresentationFormat>
  <Paragraphs>261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Calibri</vt:lpstr>
      <vt:lpstr>Open Sans</vt:lpstr>
      <vt:lpstr>Roboto Condensed</vt:lpstr>
      <vt:lpstr>Roboto Condensed Light</vt:lpstr>
      <vt:lpstr>Roboto Slab</vt:lpstr>
      <vt:lpstr>Wingdings</vt:lpstr>
      <vt:lpstr>Epsilon Template 1</vt:lpstr>
      <vt:lpstr>PowerPoint Presentation</vt:lpstr>
      <vt:lpstr>25 Years of Innovative Solutions</vt:lpstr>
      <vt:lpstr>Epsilon Systems – A Trusted Partner</vt:lpstr>
      <vt:lpstr>Epsilon Systems Office Locations</vt:lpstr>
      <vt:lpstr>Qualifications / Certifications</vt:lpstr>
      <vt:lpstr>Worldwide Ship Repair  and Modernization Support</vt:lpstr>
      <vt:lpstr>Industrial and Shipboard Electrical</vt:lpstr>
      <vt:lpstr>Hyperbaric Systems</vt:lpstr>
      <vt:lpstr>C5I Software/Systems Engineering Services and Products</vt:lpstr>
      <vt:lpstr>C5I Services</vt:lpstr>
      <vt:lpstr>C5I Products</vt:lpstr>
      <vt:lpstr>Advanced Products</vt:lpstr>
      <vt:lpstr>Advanced Products Manufacturing</vt:lpstr>
      <vt:lpstr>Advanced Products Services</vt:lpstr>
      <vt:lpstr>Training Development Capabilities</vt:lpstr>
      <vt:lpstr>Accelerated Training through Digitization and Aids</vt:lpstr>
      <vt:lpstr>Environmental Services</vt:lpstr>
      <vt:lpstr>Environmental and Range Support</vt:lpstr>
      <vt:lpstr>Mission Compatibility Analysis Tool (MCAT)</vt:lpstr>
      <vt:lpstr>EHSdesk: Environmental, Health &amp; Safety Compliance Software</vt:lpstr>
      <vt:lpstr>Why Epsilon Systems?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Kirsten Chandler</dc:creator>
  <cp:lastModifiedBy>Kirsten Chandler</cp:lastModifiedBy>
  <cp:revision>184</cp:revision>
  <cp:lastPrinted>2018-02-22T00:13:47Z</cp:lastPrinted>
  <dcterms:created xsi:type="dcterms:W3CDTF">2018-03-22T17:44:01Z</dcterms:created>
  <dcterms:modified xsi:type="dcterms:W3CDTF">2023-07-06T23:56:07Z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0x010100415B7DAEE4B7DD45AC79434F2CAEAC44</vt:lpwstr>
  </property>
  <property fmtid="{D5CDD505-2E9C-101B-9397-08002B2CF9AE}" pid="3" name="MediaServiceImageTags">
    <vt:lpwstr/>
  </property>
</Properties>
</file>